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6" r:id="rId1"/>
  </p:sldMasterIdLst>
  <p:sldIdLst>
    <p:sldId id="256" r:id="rId2"/>
  </p:sldIdLst>
  <p:sldSz cx="21945600" cy="32918400"/>
  <p:notesSz cx="6858000" cy="9144000"/>
  <p:defaultTextStyle>
    <a:defPPr>
      <a:defRPr lang="en-US"/>
    </a:defPPr>
    <a:lvl1pPr marL="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1pPr>
    <a:lvl2pPr marL="131673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2pPr>
    <a:lvl3pPr marL="263347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3pPr>
    <a:lvl4pPr marL="395020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4pPr>
    <a:lvl5pPr marL="5266944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5pPr>
    <a:lvl6pPr marL="6583680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6pPr>
    <a:lvl7pPr marL="7900416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7pPr>
    <a:lvl8pPr marL="9217152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8pPr>
    <a:lvl9pPr marL="10533888" algn="l" defTabSz="2633472" rtl="0" eaLnBrk="1" latinLnBrk="0" hangingPunct="1">
      <a:defRPr sz="5184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95"/>
    <p:restoredTop sz="94704"/>
  </p:normalViewPr>
  <p:slideViewPr>
    <p:cSldViewPr snapToGrid="0" snapToObjects="1">
      <p:cViewPr>
        <p:scale>
          <a:sx n="28" d="100"/>
          <a:sy n="28" d="100"/>
        </p:scale>
        <p:origin x="1104" y="-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tiff>
</file>

<file path=ppt/media/image11.tiff>
</file>

<file path=ppt/media/image1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1103" y="4604705"/>
            <a:ext cx="13825778" cy="12345077"/>
          </a:xfrm>
        </p:spPr>
        <p:txBody>
          <a:bodyPr bIns="0" anchor="b">
            <a:normAutofit/>
          </a:bodyPr>
          <a:lstStyle>
            <a:lvl1pPr algn="l">
              <a:defRPr sz="129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1103" y="16949786"/>
            <a:ext cx="13825778" cy="469258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3840" b="0">
                <a:solidFill>
                  <a:schemeClr val="tx1"/>
                </a:solidFill>
              </a:defRPr>
            </a:lvl1pPr>
            <a:lvl2pPr marL="822960" indent="0" algn="ctr">
              <a:buNone/>
              <a:defRPr sz="3600"/>
            </a:lvl2pPr>
            <a:lvl3pPr marL="1645920" indent="0" algn="ctr">
              <a:buNone/>
              <a:defRPr sz="3240"/>
            </a:lvl3pPr>
            <a:lvl4pPr marL="2468880" indent="0" algn="ctr">
              <a:buNone/>
              <a:defRPr sz="2880"/>
            </a:lvl4pPr>
            <a:lvl5pPr marL="3291840" indent="0" algn="ctr">
              <a:buNone/>
              <a:defRPr sz="2880"/>
            </a:lvl5pPr>
            <a:lvl6pPr marL="4114800" indent="0" algn="ctr">
              <a:buNone/>
              <a:defRPr sz="2880"/>
            </a:lvl6pPr>
            <a:lvl7pPr marL="4937760" indent="0" algn="ctr">
              <a:buNone/>
              <a:defRPr sz="2880"/>
            </a:lvl7pPr>
            <a:lvl8pPr marL="5760720" indent="0" algn="ctr">
              <a:buNone/>
              <a:defRPr sz="2880"/>
            </a:lvl8pPr>
            <a:lvl9pPr marL="6583680" indent="0" algn="ctr">
              <a:buNone/>
              <a:defRPr sz="28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01101" y="1580681"/>
            <a:ext cx="8141146" cy="14841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6526881" y="632304"/>
            <a:ext cx="1924812" cy="2417174"/>
          </a:xfrm>
        </p:spPr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2701104" y="3088627"/>
            <a:ext cx="15778886" cy="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2701104" y="3088627"/>
            <a:ext cx="15778886" cy="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807474" y="3822233"/>
            <a:ext cx="2647265" cy="22380312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68585" y="3822233"/>
            <a:ext cx="12722628" cy="223803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59215" b="36435"/>
          <a:stretch/>
        </p:blipFill>
        <p:spPr>
          <a:xfrm rot="5400000">
            <a:off x="7856808" y="14827949"/>
            <a:ext cx="22384512" cy="37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2701104" y="3088627"/>
            <a:ext cx="15778886" cy="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1102" y="8429424"/>
            <a:ext cx="13833941" cy="9840317"/>
          </a:xfrm>
        </p:spPr>
        <p:txBody>
          <a:bodyPr anchor="b">
            <a:normAutofit/>
          </a:bodyPr>
          <a:lstStyle>
            <a:lvl1pPr algn="l">
              <a:defRPr sz="76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1104" y="18269743"/>
            <a:ext cx="13833941" cy="4862059"/>
          </a:xfrm>
        </p:spPr>
        <p:txBody>
          <a:bodyPr tIns="91440">
            <a:normAutofit/>
          </a:bodyPr>
          <a:lstStyle>
            <a:lvl1pPr marL="0" indent="0" algn="l">
              <a:buNone/>
              <a:defRPr sz="4800">
                <a:solidFill>
                  <a:schemeClr val="tx1"/>
                </a:solidFill>
              </a:defRPr>
            </a:lvl1pPr>
            <a:lvl2pPr marL="82296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645920" indent="0">
              <a:buNone/>
              <a:defRPr sz="3240">
                <a:solidFill>
                  <a:schemeClr val="tx1">
                    <a:tint val="75000"/>
                  </a:schemeClr>
                </a:solidFill>
              </a:defRPr>
            </a:lvl3pPr>
            <a:lvl4pPr marL="246888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4pPr>
            <a:lvl5pPr marL="329184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5pPr>
            <a:lvl6pPr marL="411480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6pPr>
            <a:lvl7pPr marL="493776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7pPr>
            <a:lvl8pPr marL="576072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8pPr>
            <a:lvl9pPr marL="658368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2701104" y="3088627"/>
            <a:ext cx="15778886" cy="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1103" y="4604709"/>
            <a:ext cx="15753636" cy="5011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01103" y="10428231"/>
            <a:ext cx="7502090" cy="157389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53173" y="10428233"/>
            <a:ext cx="7501565" cy="1573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2701104" y="3088627"/>
            <a:ext cx="15778886" cy="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8765" y="4607534"/>
            <a:ext cx="15771226" cy="5014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3515" y="10411654"/>
            <a:ext cx="7501838" cy="384932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280" b="0" cap="none" baseline="0">
                <a:solidFill>
                  <a:schemeClr val="accent1"/>
                </a:solidFill>
              </a:defRPr>
            </a:lvl1pPr>
            <a:lvl2pPr marL="822960" indent="0">
              <a:buNone/>
              <a:defRPr sz="3600" b="1"/>
            </a:lvl2pPr>
            <a:lvl3pPr marL="1645920" indent="0">
              <a:buNone/>
              <a:defRPr sz="3240" b="1"/>
            </a:lvl3pPr>
            <a:lvl4pPr marL="2468880" indent="0">
              <a:buNone/>
              <a:defRPr sz="2880" b="1"/>
            </a:lvl4pPr>
            <a:lvl5pPr marL="3291840" indent="0">
              <a:buNone/>
              <a:defRPr sz="2880" b="1"/>
            </a:lvl5pPr>
            <a:lvl6pPr marL="4114800" indent="0">
              <a:buNone/>
              <a:defRPr sz="2880" b="1"/>
            </a:lvl6pPr>
            <a:lvl7pPr marL="4937760" indent="0">
              <a:buNone/>
              <a:defRPr sz="2880" b="1"/>
            </a:lvl7pPr>
            <a:lvl8pPr marL="5760720" indent="0">
              <a:buNone/>
              <a:defRPr sz="2880" b="1"/>
            </a:lvl8pPr>
            <a:lvl9pPr marL="6583680" indent="0">
              <a:buNone/>
              <a:defRPr sz="28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83515" y="14274312"/>
            <a:ext cx="7501838" cy="1195997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53173" y="10428233"/>
            <a:ext cx="7501565" cy="385073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280" b="0" cap="none" baseline="0">
                <a:solidFill>
                  <a:schemeClr val="accent1"/>
                </a:solidFill>
              </a:defRPr>
            </a:lvl1pPr>
            <a:lvl2pPr marL="822960" indent="0">
              <a:buNone/>
              <a:defRPr sz="3600" b="1"/>
            </a:lvl2pPr>
            <a:lvl3pPr marL="1645920" indent="0">
              <a:buNone/>
              <a:defRPr sz="3240" b="1"/>
            </a:lvl3pPr>
            <a:lvl4pPr marL="2468880" indent="0">
              <a:buNone/>
              <a:defRPr sz="2880" b="1"/>
            </a:lvl4pPr>
            <a:lvl5pPr marL="3291840" indent="0">
              <a:buNone/>
              <a:defRPr sz="2880" b="1"/>
            </a:lvl5pPr>
            <a:lvl6pPr marL="4114800" indent="0">
              <a:buNone/>
              <a:defRPr sz="2880" b="1"/>
            </a:lvl6pPr>
            <a:lvl7pPr marL="4937760" indent="0">
              <a:buNone/>
              <a:defRPr sz="2880" b="1"/>
            </a:lvl7pPr>
            <a:lvl8pPr marL="5760720" indent="0">
              <a:buNone/>
              <a:defRPr sz="2880" b="1"/>
            </a:lvl8pPr>
            <a:lvl9pPr marL="6583680" indent="0">
              <a:buNone/>
              <a:defRPr sz="28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53173" y="14260970"/>
            <a:ext cx="7501565" cy="119279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2701104" y="3088627"/>
            <a:ext cx="15778886" cy="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2701104" y="3088627"/>
            <a:ext cx="15778886" cy="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7698" y="4604705"/>
            <a:ext cx="5822280" cy="10761845"/>
          </a:xfrm>
        </p:spPr>
        <p:txBody>
          <a:bodyPr anchor="b">
            <a:normAutofit/>
          </a:bodyPr>
          <a:lstStyle>
            <a:lvl1pPr algn="l"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3705" y="4612272"/>
            <a:ext cx="9187627" cy="21585168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97699" y="15386364"/>
            <a:ext cx="5825686" cy="10791269"/>
          </a:xfrm>
        </p:spPr>
        <p:txBody>
          <a:bodyPr>
            <a:normAutofit/>
          </a:bodyPr>
          <a:lstStyle>
            <a:lvl1pPr marL="0" indent="0" algn="l">
              <a:buNone/>
              <a:defRPr sz="3840"/>
            </a:lvl1pPr>
            <a:lvl2pPr marL="822960" indent="0">
              <a:buNone/>
              <a:defRPr sz="2520"/>
            </a:lvl2pPr>
            <a:lvl3pPr marL="1645920" indent="0">
              <a:buNone/>
              <a:defRPr sz="2160"/>
            </a:lvl3pPr>
            <a:lvl4pPr marL="2468880" indent="0">
              <a:buNone/>
              <a:defRPr sz="1800"/>
            </a:lvl4pPr>
            <a:lvl5pPr marL="3291840" indent="0">
              <a:buNone/>
              <a:defRPr sz="1800"/>
            </a:lvl5pPr>
            <a:lvl6pPr marL="4114800" indent="0">
              <a:buNone/>
              <a:defRPr sz="1800"/>
            </a:lvl6pPr>
            <a:lvl7pPr marL="4937760" indent="0">
              <a:buNone/>
              <a:defRPr sz="1800"/>
            </a:lvl7pPr>
            <a:lvl8pPr marL="5760720" indent="0">
              <a:buNone/>
              <a:defRPr sz="1800"/>
            </a:lvl8pPr>
            <a:lvl9pPr marL="6583680" indent="0">
              <a:buNone/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2701104" y="3088627"/>
            <a:ext cx="15778886" cy="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991604" y="2314423"/>
            <a:ext cx="8427329" cy="24715685"/>
            <a:chOff x="4996501" y="482171"/>
            <a:chExt cx="3511387" cy="5149101"/>
          </a:xfrm>
        </p:grpSpPr>
        <p:sp>
          <p:nvSpPr>
            <p:cNvPr id="14" name="Rectangle 13"/>
            <p:cNvSpPr/>
            <p:nvPr/>
          </p:nvSpPr>
          <p:spPr>
            <a:xfrm>
              <a:off x="4996501" y="482171"/>
              <a:ext cx="3511387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5312152" y="812506"/>
              <a:ext cx="2883013" cy="4479361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6985" y="5421660"/>
            <a:ext cx="8126798" cy="9208738"/>
          </a:xfrm>
        </p:spPr>
        <p:txBody>
          <a:bodyPr anchor="b">
            <a:normAutofit/>
          </a:bodyPr>
          <a:lstStyle>
            <a:lvl1pPr>
              <a:defRPr sz="76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536307" y="5388209"/>
            <a:ext cx="5363995" cy="18558370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5760"/>
            </a:lvl1pPr>
            <a:lvl2pPr marL="822960" indent="0">
              <a:buNone/>
              <a:defRPr sz="5040"/>
            </a:lvl2pPr>
            <a:lvl3pPr marL="1645920" indent="0">
              <a:buNone/>
              <a:defRPr sz="4320"/>
            </a:lvl3pPr>
            <a:lvl4pPr marL="2468880" indent="0">
              <a:buNone/>
              <a:defRPr sz="3600"/>
            </a:lvl4pPr>
            <a:lvl5pPr marL="3291840" indent="0">
              <a:buNone/>
              <a:defRPr sz="3600"/>
            </a:lvl5pPr>
            <a:lvl6pPr marL="4114800" indent="0">
              <a:buNone/>
              <a:defRPr sz="3600"/>
            </a:lvl6pPr>
            <a:lvl7pPr marL="4937760" indent="0">
              <a:buNone/>
              <a:defRPr sz="3600"/>
            </a:lvl7pPr>
            <a:lvl8pPr marL="5760720" indent="0">
              <a:buNone/>
              <a:defRPr sz="3600"/>
            </a:lvl8pPr>
            <a:lvl9pPr marL="6583680" indent="0">
              <a:buNone/>
              <a:defRPr sz="3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15409" y="14674397"/>
            <a:ext cx="8137961" cy="10044326"/>
          </a:xfrm>
        </p:spPr>
        <p:txBody>
          <a:bodyPr>
            <a:normAutofit/>
          </a:bodyPr>
          <a:lstStyle>
            <a:lvl1pPr marL="0" indent="0" algn="l">
              <a:buNone/>
              <a:defRPr sz="4320"/>
            </a:lvl1pPr>
            <a:lvl2pPr marL="822960" indent="0">
              <a:buNone/>
              <a:defRPr sz="2520"/>
            </a:lvl2pPr>
            <a:lvl3pPr marL="1645920" indent="0">
              <a:buNone/>
              <a:defRPr sz="2160"/>
            </a:lvl3pPr>
            <a:lvl4pPr marL="2468880" indent="0">
              <a:buNone/>
              <a:defRPr sz="1800"/>
            </a:lvl4pPr>
            <a:lvl5pPr marL="3291840" indent="0">
              <a:buNone/>
              <a:defRPr sz="1800"/>
            </a:lvl5pPr>
            <a:lvl6pPr marL="4114800" indent="0">
              <a:buNone/>
              <a:defRPr sz="1800"/>
            </a:lvl6pPr>
            <a:lvl7pPr marL="4937760" indent="0">
              <a:buNone/>
              <a:defRPr sz="1800"/>
            </a:lvl7pPr>
            <a:lvl8pPr marL="5760720" indent="0">
              <a:buNone/>
              <a:defRPr sz="1800"/>
            </a:lvl8pPr>
            <a:lvl9pPr marL="6583680" indent="0">
              <a:buNone/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699022" y="26255316"/>
            <a:ext cx="8145545" cy="1536590"/>
          </a:xfrm>
        </p:spPr>
        <p:txBody>
          <a:bodyPr/>
          <a:lstStyle>
            <a:lvl1pPr algn="l">
              <a:defRPr/>
            </a:lvl1pPr>
          </a:lstStyle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01102" y="1529479"/>
            <a:ext cx="6242477" cy="1540469"/>
          </a:xfrm>
        </p:spPr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943579" y="632304"/>
            <a:ext cx="1909790" cy="2417174"/>
          </a:xfrm>
        </p:spPr>
        <p:txBody>
          <a:bodyPr/>
          <a:lstStyle/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70363" b="36435"/>
          <a:stretch/>
        </p:blipFill>
        <p:spPr>
          <a:xfrm>
            <a:off x="2701104" y="3088627"/>
            <a:ext cx="8141818" cy="7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29375299"/>
            <a:ext cx="21945600" cy="35661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2250091"/>
            <a:ext cx="21945600" cy="2710571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/>
          <p:nvPr/>
        </p:nvCxnSpPr>
        <p:spPr>
          <a:xfrm>
            <a:off x="0" y="29380824"/>
            <a:ext cx="219456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08843" y="4589628"/>
            <a:ext cx="15771223" cy="50363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8843" y="10403450"/>
            <a:ext cx="15771223" cy="157854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851142" y="1585781"/>
            <a:ext cx="5683901" cy="14637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FF78D-B2E8-A64E-AA4B-934B39D7620A}" type="datetimeFigureOut">
              <a:rPr lang="en-US" smtClean="0"/>
              <a:t>3/9/18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08842" y="1580681"/>
            <a:ext cx="8132395" cy="14841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544947" y="632304"/>
            <a:ext cx="1909790" cy="241717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6720">
                <a:solidFill>
                  <a:schemeClr val="accent1"/>
                </a:solidFill>
              </a:defRPr>
            </a:lvl1pPr>
          </a:lstStyle>
          <a:p>
            <a:fld id="{B9A9B1D0-35A7-064D-B6E4-0DED50AD9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44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70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7" r:id="rId11"/>
  </p:sldLayoutIdLst>
  <p:txStyles>
    <p:titleStyle>
      <a:lvl1pPr algn="l" defTabSz="1645920" rtl="0" eaLnBrk="1" latinLnBrk="0" hangingPunct="1">
        <a:lnSpc>
          <a:spcPct val="90000"/>
        </a:lnSpc>
        <a:spcBef>
          <a:spcPct val="0"/>
        </a:spcBef>
        <a:buNone/>
        <a:defRPr sz="768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548640" indent="-548640" algn="l" defTabSz="1645920" rtl="0" eaLnBrk="1" latinLnBrk="0" hangingPunct="1">
        <a:lnSpc>
          <a:spcPct val="120000"/>
        </a:lnSpc>
        <a:spcBef>
          <a:spcPts val="24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4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1645920" indent="-548640" algn="l" defTabSz="164592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384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2743200" indent="-548640" algn="l" defTabSz="164592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38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3840480" indent="-548640" algn="l" defTabSz="164592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336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4937760" indent="-548640" algn="l" defTabSz="164592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8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8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8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8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2pPr>
      <a:lvl3pPr marL="16459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3pPr>
      <a:lvl4pPr marL="24688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5pPr>
      <a:lvl6pPr marL="411480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6pPr>
      <a:lvl7pPr marL="493776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7pPr>
      <a:lvl8pPr marL="576072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8pPr>
      <a:lvl9pPr marL="6583680" algn="l" defTabSz="1645920" rtl="0" eaLnBrk="1" latinLnBrk="0" hangingPunct="1">
        <a:defRPr sz="32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9" Type="http://schemas.openxmlformats.org/officeDocument/2006/relationships/image" Target="../media/image10.tiff"/><Relationship Id="rId10" Type="http://schemas.openxmlformats.org/officeDocument/2006/relationships/image" Target="../media/image11.tiff"/><Relationship Id="rId11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alphaModFix amt="5000"/>
          </a:blip>
          <a:stretch>
            <a:fillRect/>
          </a:stretch>
        </p:blipFill>
        <p:spPr>
          <a:xfrm>
            <a:off x="239581" y="2887578"/>
            <a:ext cx="20214103" cy="279613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2738" y="350116"/>
            <a:ext cx="19328426" cy="1720863"/>
          </a:xfrm>
        </p:spPr>
        <p:txBody>
          <a:bodyPr>
            <a:noAutofit/>
          </a:bodyPr>
          <a:lstStyle/>
          <a:p>
            <a:r>
              <a:rPr lang="en-US" sz="7700" dirty="0" smtClean="0"/>
              <a:t>Ping Pong with Genetic Algorithms</a:t>
            </a:r>
            <a:endParaRPr lang="en-US" sz="77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205286"/>
              </p:ext>
            </p:extLst>
          </p:nvPr>
        </p:nvGraphicFramePr>
        <p:xfrm>
          <a:off x="584658" y="4719431"/>
          <a:ext cx="7356184" cy="65283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56184"/>
              </a:tblGrid>
              <a:tr h="1955689">
                <a:tc>
                  <a:txBody>
                    <a:bodyPr/>
                    <a:lstStyle/>
                    <a:p>
                      <a:pPr algn="l"/>
                      <a:r>
                        <a:rPr lang="en-US" sz="4000" dirty="0" smtClean="0"/>
                        <a:t>Genetic Algorithm</a:t>
                      </a:r>
                      <a:r>
                        <a:rPr lang="en-US" sz="4000" baseline="0" dirty="0" smtClean="0"/>
                        <a:t> Background</a:t>
                      </a:r>
                      <a:endParaRPr lang="en-US" sz="4000" dirty="0"/>
                    </a:p>
                  </a:txBody>
                  <a:tcPr/>
                </a:tc>
              </a:tr>
              <a:tr h="4572648">
                <a:tc>
                  <a:txBody>
                    <a:bodyPr/>
                    <a:lstStyle/>
                    <a:p>
                      <a:r>
                        <a:rPr lang="en-US" dirty="0" smtClean="0"/>
                        <a:t>This project</a:t>
                      </a:r>
                      <a:r>
                        <a:rPr lang="en-US" baseline="0" dirty="0" smtClean="0"/>
                        <a:t> serves as introduction to genetic algorithms, and their practical uses such as in machine learning to find optimal parameters in a machine learning model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6778283"/>
              </p:ext>
            </p:extLst>
          </p:nvPr>
        </p:nvGraphicFramePr>
        <p:xfrm>
          <a:off x="7855688" y="27060826"/>
          <a:ext cx="6725002" cy="54504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5002"/>
              </a:tblGrid>
              <a:tr h="1230107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Knowledge Involved</a:t>
                      </a:r>
                      <a:endParaRPr lang="en-US" sz="4000" dirty="0"/>
                    </a:p>
                  </a:txBody>
                  <a:tcPr/>
                </a:tc>
              </a:tr>
              <a:tr h="4220320">
                <a:tc>
                  <a:txBody>
                    <a:bodyPr/>
                    <a:lstStyle/>
                    <a:p>
                      <a:r>
                        <a:rPr lang="en-US" dirty="0" smtClean="0"/>
                        <a:t>CSS 301: Technical Writing</a:t>
                      </a:r>
                    </a:p>
                    <a:p>
                      <a:r>
                        <a:rPr lang="en-US" dirty="0" smtClean="0"/>
                        <a:t>CSS 342/3:</a:t>
                      </a:r>
                      <a:r>
                        <a:rPr lang="en-US" baseline="0" dirty="0" smtClean="0"/>
                        <a:t> Data Structures and Algorithms</a:t>
                      </a:r>
                      <a:endParaRPr lang="en-US" dirty="0" smtClean="0"/>
                    </a:p>
                    <a:p>
                      <a:r>
                        <a:rPr lang="en-US" dirty="0" smtClean="0"/>
                        <a:t>CSS 360: Software Design</a:t>
                      </a:r>
                    </a:p>
                    <a:p>
                      <a:r>
                        <a:rPr lang="en-US" dirty="0" smtClean="0"/>
                        <a:t>CSS</a:t>
                      </a:r>
                      <a:r>
                        <a:rPr lang="en-US" baseline="0" dirty="0" smtClean="0"/>
                        <a:t> 485: Artificial Neural Networks</a:t>
                      </a:r>
                    </a:p>
                    <a:p>
                      <a:r>
                        <a:rPr lang="en-US" baseline="0" dirty="0" smtClean="0"/>
                        <a:t>CSS 490: Pattern Recognition</a:t>
                      </a:r>
                    </a:p>
                    <a:p>
                      <a:r>
                        <a:rPr lang="en-US" baseline="0" dirty="0" smtClean="0"/>
                        <a:t>CSS 470: Operating Systems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533198"/>
              </p:ext>
            </p:extLst>
          </p:nvPr>
        </p:nvGraphicFramePr>
        <p:xfrm>
          <a:off x="484168" y="27655081"/>
          <a:ext cx="6969292" cy="47623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69292"/>
              </a:tblGrid>
              <a:tr h="1119428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Tools Used</a:t>
                      </a:r>
                      <a:endParaRPr lang="en-US" sz="4000" dirty="0"/>
                    </a:p>
                  </a:txBody>
                  <a:tcPr/>
                </a:tc>
              </a:tr>
              <a:tr h="364288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676" y="29034149"/>
            <a:ext cx="1368623" cy="107001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3930" y="29097649"/>
            <a:ext cx="1658232" cy="100651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769" y="29204980"/>
            <a:ext cx="1567084" cy="8775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4238" y="30592773"/>
            <a:ext cx="2316671" cy="93666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1232" y="30343617"/>
            <a:ext cx="1185825" cy="1185825"/>
          </a:xfrm>
          <a:prstGeom prst="rect">
            <a:avLst/>
          </a:prstGeom>
        </p:spPr>
      </p:pic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761491"/>
              </p:ext>
            </p:extLst>
          </p:nvPr>
        </p:nvGraphicFramePr>
        <p:xfrm>
          <a:off x="13598221" y="4751537"/>
          <a:ext cx="7852611" cy="7300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52611"/>
              </a:tblGrid>
              <a:tr h="1283578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Aims and Objectives</a:t>
                      </a:r>
                      <a:endParaRPr lang="en-US" sz="4000" dirty="0"/>
                    </a:p>
                  </a:txBody>
                  <a:tcPr/>
                </a:tc>
              </a:tr>
              <a:tr h="4992508">
                <a:tc>
                  <a:txBody>
                    <a:bodyPr/>
                    <a:lstStyle/>
                    <a:p>
                      <a:pPr marL="457200" marR="0" lvl="0" indent="-457200" algn="l" defTabSz="16459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The Aim of this capstone project was to design and develop a genetic algorithm to assist in finding the optimal hyper parameters. The specific Objects were:</a:t>
                      </a:r>
                    </a:p>
                    <a:p>
                      <a:pPr marL="457200" marR="0" lvl="0" indent="-457200" algn="l" defTabSz="164592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smtClean="0"/>
                        <a:t>Implement Genetic algorithm logic</a:t>
                      </a:r>
                    </a:p>
                    <a:p>
                      <a:pPr marL="457200" marR="0" lvl="0" indent="-457200" algn="l" defTabSz="164592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Char char="•"/>
                        <a:tabLst/>
                        <a:defRPr/>
                      </a:pPr>
                      <a:r>
                        <a:rPr lang="en-US" baseline="0" dirty="0" smtClean="0"/>
                        <a:t>Build a model to achieve adequate performance in ping-pong game play against computer</a:t>
                      </a:r>
                    </a:p>
                    <a:p>
                      <a:pPr marL="457200" marR="0" lvl="0" indent="-457200" algn="l" defTabSz="164592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lang="en-US" baseline="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92369" y="4748168"/>
            <a:ext cx="4290053" cy="6594783"/>
          </a:xfrm>
          <a:prstGeom prst="rect">
            <a:avLst/>
          </a:prstGeom>
        </p:spPr>
      </p:pic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548667"/>
              </p:ext>
            </p:extLst>
          </p:nvPr>
        </p:nvGraphicFramePr>
        <p:xfrm>
          <a:off x="584658" y="12621594"/>
          <a:ext cx="14746566" cy="116475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46566"/>
              </a:tblGrid>
              <a:tr h="1323809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Process</a:t>
                      </a:r>
                      <a:endParaRPr lang="en-US" sz="4000" dirty="0"/>
                    </a:p>
                  </a:txBody>
                  <a:tcPr/>
                </a:tc>
              </a:tr>
              <a:tr h="10323742"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r>
                        <a:rPr lang="en-US" baseline="0" dirty="0" smtClean="0"/>
                        <a:t> figure below outlines the program flow involved with how genetic algorithms choose which networks to breed.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763900" y="16501223"/>
            <a:ext cx="4045916" cy="1162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population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1260278" y="18577582"/>
            <a:ext cx="4722743" cy="15539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Thread Manager</a:t>
            </a:r>
            <a:endParaRPr lang="en-US" dirty="0"/>
          </a:p>
        </p:txBody>
      </p:sp>
      <p:sp>
        <p:nvSpPr>
          <p:cNvPr id="26" name="Freeform 25"/>
          <p:cNvSpPr/>
          <p:nvPr/>
        </p:nvSpPr>
        <p:spPr>
          <a:xfrm>
            <a:off x="1305680" y="20140232"/>
            <a:ext cx="992758" cy="2175641"/>
          </a:xfrm>
          <a:custGeom>
            <a:avLst/>
            <a:gdLst>
              <a:gd name="connsiteX0" fmla="*/ 445626 w 992758"/>
              <a:gd name="connsiteY0" fmla="*/ 0 h 2175641"/>
              <a:gd name="connsiteX1" fmla="*/ 981653 w 992758"/>
              <a:gd name="connsiteY1" fmla="*/ 1198179 h 2175641"/>
              <a:gd name="connsiteX2" fmla="*/ 4191 w 992758"/>
              <a:gd name="connsiteY2" fmla="*/ 1481958 h 2175641"/>
              <a:gd name="connsiteX3" fmla="*/ 634812 w 992758"/>
              <a:gd name="connsiteY3" fmla="*/ 1954924 h 2175641"/>
              <a:gd name="connsiteX4" fmla="*/ 792467 w 992758"/>
              <a:gd name="connsiteY4" fmla="*/ 2175641 h 217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2758" h="2175641">
                <a:moveTo>
                  <a:pt x="445626" y="0"/>
                </a:moveTo>
                <a:cubicBezTo>
                  <a:pt x="750426" y="475593"/>
                  <a:pt x="1055226" y="951186"/>
                  <a:pt x="981653" y="1198179"/>
                </a:cubicBezTo>
                <a:cubicBezTo>
                  <a:pt x="908081" y="1445172"/>
                  <a:pt x="61998" y="1355834"/>
                  <a:pt x="4191" y="1481958"/>
                </a:cubicBezTo>
                <a:cubicBezTo>
                  <a:pt x="-53616" y="1608082"/>
                  <a:pt x="503433" y="1839310"/>
                  <a:pt x="634812" y="1954924"/>
                </a:cubicBezTo>
                <a:cubicBezTo>
                  <a:pt x="766191" y="2070538"/>
                  <a:pt x="781957" y="2138855"/>
                  <a:pt x="792467" y="2175641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2840219" y="20192837"/>
            <a:ext cx="992758" cy="2175641"/>
          </a:xfrm>
          <a:custGeom>
            <a:avLst/>
            <a:gdLst>
              <a:gd name="connsiteX0" fmla="*/ 445626 w 992758"/>
              <a:gd name="connsiteY0" fmla="*/ 0 h 2175641"/>
              <a:gd name="connsiteX1" fmla="*/ 981653 w 992758"/>
              <a:gd name="connsiteY1" fmla="*/ 1198179 h 2175641"/>
              <a:gd name="connsiteX2" fmla="*/ 4191 w 992758"/>
              <a:gd name="connsiteY2" fmla="*/ 1481958 h 2175641"/>
              <a:gd name="connsiteX3" fmla="*/ 634812 w 992758"/>
              <a:gd name="connsiteY3" fmla="*/ 1954924 h 2175641"/>
              <a:gd name="connsiteX4" fmla="*/ 792467 w 992758"/>
              <a:gd name="connsiteY4" fmla="*/ 2175641 h 217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2758" h="2175641">
                <a:moveTo>
                  <a:pt x="445626" y="0"/>
                </a:moveTo>
                <a:cubicBezTo>
                  <a:pt x="750426" y="475593"/>
                  <a:pt x="1055226" y="951186"/>
                  <a:pt x="981653" y="1198179"/>
                </a:cubicBezTo>
                <a:cubicBezTo>
                  <a:pt x="908081" y="1445172"/>
                  <a:pt x="61998" y="1355834"/>
                  <a:pt x="4191" y="1481958"/>
                </a:cubicBezTo>
                <a:cubicBezTo>
                  <a:pt x="-53616" y="1608082"/>
                  <a:pt x="503433" y="1839310"/>
                  <a:pt x="634812" y="1954924"/>
                </a:cubicBezTo>
                <a:cubicBezTo>
                  <a:pt x="766191" y="2070538"/>
                  <a:pt x="781957" y="2138855"/>
                  <a:pt x="792467" y="2175641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4720655" y="20182355"/>
            <a:ext cx="992758" cy="2175641"/>
          </a:xfrm>
          <a:custGeom>
            <a:avLst/>
            <a:gdLst>
              <a:gd name="connsiteX0" fmla="*/ 445626 w 992758"/>
              <a:gd name="connsiteY0" fmla="*/ 0 h 2175641"/>
              <a:gd name="connsiteX1" fmla="*/ 981653 w 992758"/>
              <a:gd name="connsiteY1" fmla="*/ 1198179 h 2175641"/>
              <a:gd name="connsiteX2" fmla="*/ 4191 w 992758"/>
              <a:gd name="connsiteY2" fmla="*/ 1481958 h 2175641"/>
              <a:gd name="connsiteX3" fmla="*/ 634812 w 992758"/>
              <a:gd name="connsiteY3" fmla="*/ 1954924 h 2175641"/>
              <a:gd name="connsiteX4" fmla="*/ 792467 w 992758"/>
              <a:gd name="connsiteY4" fmla="*/ 2175641 h 2175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2758" h="2175641">
                <a:moveTo>
                  <a:pt x="445626" y="0"/>
                </a:moveTo>
                <a:cubicBezTo>
                  <a:pt x="750426" y="475593"/>
                  <a:pt x="1055226" y="951186"/>
                  <a:pt x="981653" y="1198179"/>
                </a:cubicBezTo>
                <a:cubicBezTo>
                  <a:pt x="908081" y="1445172"/>
                  <a:pt x="61998" y="1355834"/>
                  <a:pt x="4191" y="1481958"/>
                </a:cubicBezTo>
                <a:cubicBezTo>
                  <a:pt x="-53616" y="1608082"/>
                  <a:pt x="503433" y="1839310"/>
                  <a:pt x="634812" y="1954924"/>
                </a:cubicBezTo>
                <a:cubicBezTo>
                  <a:pt x="766191" y="2070538"/>
                  <a:pt x="781957" y="2138855"/>
                  <a:pt x="792467" y="2175641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763899" y="22277833"/>
            <a:ext cx="1759182" cy="16396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4885" y="22668522"/>
            <a:ext cx="1758298" cy="936871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2742277" y="22269775"/>
            <a:ext cx="1759182" cy="16396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03263" y="22660464"/>
            <a:ext cx="1758298" cy="936871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4720655" y="22269775"/>
            <a:ext cx="1759182" cy="16396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81641" y="22660464"/>
            <a:ext cx="1758298" cy="936871"/>
          </a:xfrm>
          <a:prstGeom prst="rect">
            <a:avLst/>
          </a:prstGeom>
        </p:spPr>
      </p:pic>
      <p:cxnSp>
        <p:nvCxnSpPr>
          <p:cNvPr id="38" name="Straight Arrow Connector 37"/>
          <p:cNvCxnSpPr>
            <a:endCxn id="24" idx="0"/>
          </p:cNvCxnSpPr>
          <p:nvPr/>
        </p:nvCxnSpPr>
        <p:spPr>
          <a:xfrm>
            <a:off x="3141632" y="17603197"/>
            <a:ext cx="480018" cy="97438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7295734" y="20784477"/>
            <a:ext cx="4722743" cy="28128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Leaderboard</a:t>
            </a:r>
          </a:p>
          <a:p>
            <a:pPr algn="ctr"/>
            <a:r>
              <a:rPr lang="en-US" dirty="0" smtClean="0"/>
              <a:t>1: Parent 1</a:t>
            </a:r>
          </a:p>
          <a:p>
            <a:pPr algn="ctr"/>
            <a:r>
              <a:rPr lang="en-US" dirty="0" smtClean="0"/>
              <a:t>2: Parent II</a:t>
            </a:r>
            <a:endParaRPr lang="en-US" dirty="0"/>
          </a:p>
        </p:txBody>
      </p:sp>
      <p:cxnSp>
        <p:nvCxnSpPr>
          <p:cNvPr id="45" name="Elbow Connector 44"/>
          <p:cNvCxnSpPr>
            <a:stCxn id="24" idx="3"/>
            <a:endCxn id="43" idx="0"/>
          </p:cNvCxnSpPr>
          <p:nvPr/>
        </p:nvCxnSpPr>
        <p:spPr>
          <a:xfrm>
            <a:off x="5983021" y="19354533"/>
            <a:ext cx="3674085" cy="1429944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5400000" flipH="1" flipV="1">
            <a:off x="10828856" y="20120255"/>
            <a:ext cx="3135039" cy="755798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10516932" y="17011856"/>
            <a:ext cx="4099035" cy="18730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Breed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8631384" y="15865750"/>
            <a:ext cx="1194508" cy="12417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92370" y="16256439"/>
            <a:ext cx="1331684" cy="709559"/>
          </a:xfrm>
          <a:prstGeom prst="rect">
            <a:avLst/>
          </a:prstGeom>
        </p:spPr>
      </p:pic>
      <p:sp>
        <p:nvSpPr>
          <p:cNvPr id="58" name="Rectangle 57"/>
          <p:cNvSpPr/>
          <p:nvPr/>
        </p:nvSpPr>
        <p:spPr>
          <a:xfrm>
            <a:off x="8251494" y="16139765"/>
            <a:ext cx="1194508" cy="12417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12480" y="16530454"/>
            <a:ext cx="1331684" cy="709559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7702517" y="16584334"/>
            <a:ext cx="1194508" cy="12417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63503" y="16975023"/>
            <a:ext cx="1331684" cy="709559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 flipH="1" flipV="1">
            <a:off x="9825892" y="16501223"/>
            <a:ext cx="2948383" cy="5106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4" idx="0"/>
          </p:cNvCxnSpPr>
          <p:nvPr/>
        </p:nvCxnSpPr>
        <p:spPr>
          <a:xfrm flipH="1">
            <a:off x="8991277" y="17011856"/>
            <a:ext cx="3575173" cy="448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54" idx="0"/>
          </p:cNvCxnSpPr>
          <p:nvPr/>
        </p:nvCxnSpPr>
        <p:spPr>
          <a:xfrm flipH="1">
            <a:off x="9446002" y="17011856"/>
            <a:ext cx="3120448" cy="198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>
            <a:off x="4809815" y="17107545"/>
            <a:ext cx="289270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endCxn id="23" idx="3"/>
          </p:cNvCxnSpPr>
          <p:nvPr/>
        </p:nvCxnSpPr>
        <p:spPr>
          <a:xfrm flipH="1">
            <a:off x="4809816" y="16501223"/>
            <a:ext cx="3502666" cy="5813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>
            <a:off x="4715563" y="16007530"/>
            <a:ext cx="3906766" cy="10940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372738" y="2249867"/>
            <a:ext cx="80839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Presenter: Danny Ly</a:t>
            </a:r>
            <a:endParaRPr lang="en-US" sz="4400" dirty="0"/>
          </a:p>
        </p:txBody>
      </p:sp>
      <p:sp>
        <p:nvSpPr>
          <p:cNvPr id="88" name="TextBox 87"/>
          <p:cNvSpPr txBox="1"/>
          <p:nvPr/>
        </p:nvSpPr>
        <p:spPr>
          <a:xfrm>
            <a:off x="6664456" y="2131080"/>
            <a:ext cx="80839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Advisor: Dong Si</a:t>
            </a:r>
            <a:endParaRPr lang="en-US" sz="4400" dirty="0"/>
          </a:p>
        </p:txBody>
      </p:sp>
      <p:pic>
        <p:nvPicPr>
          <p:cNvPr id="89" name="Picture 8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807542" y="-195434"/>
            <a:ext cx="5030839" cy="3605435"/>
          </a:xfrm>
          <a:prstGeom prst="rect">
            <a:avLst/>
          </a:prstGeom>
        </p:spPr>
      </p:pic>
      <p:pic>
        <p:nvPicPr>
          <p:cNvPr id="91" name="Picture 9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8575" y="9266681"/>
            <a:ext cx="3523737" cy="1981087"/>
          </a:xfrm>
          <a:prstGeom prst="rect">
            <a:avLst/>
          </a:prstGeom>
        </p:spPr>
      </p:pic>
      <p:graphicFrame>
        <p:nvGraphicFramePr>
          <p:cNvPr id="92" name="Table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697251"/>
              </p:ext>
            </p:extLst>
          </p:nvPr>
        </p:nvGraphicFramePr>
        <p:xfrm>
          <a:off x="14982918" y="26289000"/>
          <a:ext cx="6855463" cy="61283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5463"/>
              </a:tblGrid>
              <a:tr h="1177164"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/>
                        <a:t>Applications</a:t>
                      </a:r>
                      <a:endParaRPr lang="en-US" sz="4000" dirty="0"/>
                    </a:p>
                  </a:txBody>
                  <a:tcPr/>
                </a:tc>
              </a:tr>
              <a:tr h="4951233">
                <a:tc>
                  <a:txBody>
                    <a:bodyPr/>
                    <a:lstStyle/>
                    <a:p>
                      <a:pPr marL="457200" indent="-457200">
                        <a:buFont typeface="Arial" charset="0"/>
                        <a:buChar char="•"/>
                      </a:pPr>
                      <a:r>
                        <a:rPr lang="en-US" dirty="0" smtClean="0"/>
                        <a:t>Robotics</a:t>
                      </a:r>
                      <a:r>
                        <a:rPr lang="en-US" baseline="0" dirty="0" smtClean="0"/>
                        <a:t>: Search for optimal parameters for their specific jobs</a:t>
                      </a:r>
                    </a:p>
                    <a:p>
                      <a:pPr marL="457200" indent="-457200">
                        <a:buFont typeface="Arial" charset="0"/>
                        <a:buChar char="•"/>
                      </a:pPr>
                      <a:r>
                        <a:rPr lang="en-US" baseline="0" dirty="0" smtClean="0"/>
                        <a:t>Engineering Design: optimizing designs of head exchanger or robot arm grip</a:t>
                      </a:r>
                    </a:p>
                    <a:p>
                      <a:pPr marL="457200" indent="-457200">
                        <a:buFont typeface="Arial" charset="0"/>
                        <a:buChar char="•"/>
                      </a:pPr>
                      <a:r>
                        <a:rPr lang="en-US" baseline="0" dirty="0" smtClean="0"/>
                        <a:t>Manufacturing: Tesla using GA to design optimal aerodynamic parts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960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04B663"/>
      </a:accent4>
      <a:accent5>
        <a:srgbClr val="DF8822"/>
      </a:accent5>
      <a:accent6>
        <a:srgbClr val="BC410A"/>
      </a:accent6>
      <a:hlink>
        <a:srgbClr val="5977C4"/>
      </a:hlink>
      <a:folHlink>
        <a:srgbClr val="0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592</TotalTime>
  <Words>193</Words>
  <Application>Microsoft Macintosh PowerPoint</Application>
  <PresentationFormat>Custom</PresentationFormat>
  <Paragraphs>29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Century Gothic</vt:lpstr>
      <vt:lpstr>Arial</vt:lpstr>
      <vt:lpstr>Gallery</vt:lpstr>
      <vt:lpstr>Ping Pong with Genetic Algorithms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 Algorithm Ping Pong Game</dc:title>
  <dc:creator>Danny Ly</dc:creator>
  <cp:lastModifiedBy>Danny Ly</cp:lastModifiedBy>
  <cp:revision>12</cp:revision>
  <dcterms:created xsi:type="dcterms:W3CDTF">2018-03-09T09:22:39Z</dcterms:created>
  <dcterms:modified xsi:type="dcterms:W3CDTF">2018-03-09T19:15:35Z</dcterms:modified>
</cp:coreProperties>
</file>

<file path=docProps/thumbnail.jpeg>
</file>